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0" r:id="rId1"/>
  </p:sldMasterIdLst>
  <p:notesMasterIdLst>
    <p:notesMasterId r:id="rId5"/>
  </p:notesMasterIdLst>
  <p:sldIdLst>
    <p:sldId id="263" r:id="rId2"/>
    <p:sldId id="264" r:id="rId3"/>
    <p:sldId id="26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736"/>
    <a:srgbClr val="008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41"/>
    <p:restoredTop sz="94715"/>
  </p:normalViewPr>
  <p:slideViewPr>
    <p:cSldViewPr snapToGrid="0">
      <p:cViewPr varScale="1">
        <p:scale>
          <a:sx n="107" d="100"/>
          <a:sy n="107" d="100"/>
        </p:scale>
        <p:origin x="10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E039C-83F2-E147-9F2D-75C6A621E4DA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0E784-2655-D944-8273-D13A0E562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8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 background with a blue border&#10;&#10;Description automatically generated">
            <a:extLst>
              <a:ext uri="{FF2B5EF4-FFF2-40B4-BE49-F238E27FC236}">
                <a16:creationId xmlns:a16="http://schemas.microsoft.com/office/drawing/2014/main" id="{D2981371-2FEC-C78E-9DB9-23AAF7BEC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67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68661" y="1122363"/>
            <a:ext cx="7725941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Here goes type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PRESENTATION TITLE HERE,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18279" y="3845241"/>
            <a:ext cx="7725941" cy="1437725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indent="0">
              <a:lnSpc>
                <a:spcPts val="2640"/>
              </a:lnSpc>
              <a:buNone/>
            </a:pPr>
            <a:r>
              <a:rPr lang="en-ZA" sz="2200" dirty="0">
                <a:solidFill>
                  <a:schemeClr val="bg1"/>
                </a:solidFill>
                <a:latin typeface="Aptos" panose="020B0004020202020204" pitchFamily="34" charset="0"/>
              </a:rPr>
              <a:t>Presentation sub-title goes here, Aptos Semibold 22Pts, up to 2 text lines</a:t>
            </a:r>
            <a:endParaRPr lang="en-ZA" sz="2200" dirty="0">
              <a:solidFill>
                <a:schemeClr val="bg1"/>
              </a:solidFill>
              <a:latin typeface="Aptos SemiBold" panose="020B00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18279" y="6356349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88404" y="6356350"/>
            <a:ext cx="4894463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dirty="0">
                <a:latin typeface="Aptos" panose="020B0004020202020204" pitchFamily="34" charset="0"/>
              </a:rPr>
              <a:t>#G20South Africa    I    www.g20.org.za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455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rectangular object with a blue background&#10;&#10;Description automatically generated">
            <a:extLst>
              <a:ext uri="{FF2B5EF4-FFF2-40B4-BE49-F238E27FC236}">
                <a16:creationId xmlns:a16="http://schemas.microsoft.com/office/drawing/2014/main" id="{22544D8F-A4A7-36B5-6CF0-552315AA83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67" y="0"/>
            <a:ext cx="12182534" cy="685800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0561E9-78C9-B0E8-0BB6-89595514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91776" y="6345456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CBB2B3-6DAA-DA0E-FB9D-463FB229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81CB03-5DF3-A72F-8465-3EB7E61EB5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91776" y="1122363"/>
            <a:ext cx="7902826" cy="2387600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ptos" panose="020B0004020202020204" pitchFamily="34" charset="0"/>
              </a:defRPr>
            </a:lvl1pPr>
          </a:lstStyle>
          <a:p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PAGE: Here goes type FOR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DIVIDER PAGE,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APTOS BOLD 36PTS, TITLE CASE, </a:t>
            </a:r>
            <a:b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</a:br>
            <a:r>
              <a:rPr lang="en-ZA" sz="3600" b="1" cap="all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UP TO 4 LINES OF TEXT,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55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1166EEF0-C606-466E-9A50-C27BA06FD8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DBB844-8743-06EC-D73D-577CA5817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25753" y="1859077"/>
            <a:ext cx="9285885" cy="4426665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 sz="2000">
                <a:latin typeface="Aptos" panose="020B0004020202020204" pitchFamily="34" charset="0"/>
              </a:defRPr>
            </a:lvl2pPr>
            <a:lvl3pPr>
              <a:defRPr sz="1800">
                <a:latin typeface="Aptos" panose="020B0004020202020204" pitchFamily="34" charset="0"/>
              </a:defRPr>
            </a:lvl3pPr>
            <a:lvl4pPr>
              <a:defRPr sz="1600">
                <a:latin typeface="Aptos" panose="020B0004020202020204" pitchFamily="34" charset="0"/>
              </a:defRPr>
            </a:lvl4pPr>
            <a:lvl5pPr>
              <a:defRPr sz="1600"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3F209B-C873-99F7-9469-ED1AE72547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25754" y="670560"/>
            <a:ext cx="9285884" cy="1038416"/>
          </a:xfrm>
        </p:spPr>
        <p:txBody>
          <a:bodyPr>
            <a:normAutofit/>
          </a:bodyPr>
          <a:lstStyle>
            <a:lvl1pPr>
              <a:defRPr sz="3600" b="1" cap="all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CEDEF3-6B54-F652-3130-629C1A0D2E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72CEB1-997B-8BF9-1C12-BEB52BD4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34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1BB43678-5A66-3F1C-2ECE-10EDDCB440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99918" y="365125"/>
            <a:ext cx="9407601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99918" y="1825625"/>
            <a:ext cx="431628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9958" y="1825625"/>
            <a:ext cx="4992814" cy="4351338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500275-201C-62A3-5929-FBAF042E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3B56C43-5C46-8D4A-26E4-343D9A6C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5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BCEB341D-6409-34C1-2DA3-579C02F4E7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50253" y="365125"/>
            <a:ext cx="9320914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0253" y="1681163"/>
            <a:ext cx="4150268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0253" y="2505075"/>
            <a:ext cx="4150268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5640" y="1681163"/>
            <a:ext cx="4845527" cy="823912"/>
          </a:xfrm>
        </p:spPr>
        <p:txBody>
          <a:bodyPr anchor="b"/>
          <a:lstStyle>
            <a:lvl1pPr marL="0" indent="0">
              <a:buNone/>
              <a:defRPr sz="2400" b="1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5640" y="2505075"/>
            <a:ext cx="4845527" cy="3684588"/>
          </a:xfrm>
        </p:spPr>
        <p:txBody>
          <a:bodyPr/>
          <a:lstStyle>
            <a:lvl1pPr>
              <a:defRPr sz="2400">
                <a:latin typeface="Aptos" panose="020B0004020202020204" pitchFamily="34" charset="0"/>
              </a:defRPr>
            </a:lvl1pPr>
            <a:lvl2pPr>
              <a:defRPr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A31ED04-9AAC-BF23-9DB5-5EFF15F56C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D96F4A3-5D20-10EF-1B46-D30064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41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ack and white clouds&#10;&#10;Description automatically generated">
            <a:extLst>
              <a:ext uri="{FF2B5EF4-FFF2-40B4-BE49-F238E27FC236}">
                <a16:creationId xmlns:a16="http://schemas.microsoft.com/office/drawing/2014/main" id="{0CDEFAA4-8D9F-848B-48E0-87673BF138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201" y="0"/>
            <a:ext cx="1218253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25754" y="365125"/>
            <a:ext cx="9168848" cy="1325563"/>
          </a:xfrm>
        </p:spPr>
        <p:txBody>
          <a:bodyPr>
            <a:normAutofit/>
          </a:bodyPr>
          <a:lstStyle>
            <a:lvl1pPr>
              <a:defRPr sz="36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71844D-4608-C5A6-CD18-B760A5122D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204A343-8504-6A12-4500-A9497FAD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34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E25404-5A75-4B0B-DB1F-602491F2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/>
          <a:p>
            <a:fld id="{9FB59C04-44A4-CF4D-BCCF-91B0EC4D587F}" type="datetime1">
              <a:rPr lang="en-ZA" smtClean="0"/>
              <a:t>2025/03/03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12E8DD-D286-C08C-5767-ED7FCFB25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056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ptos" panose="020B0004020202020204" pitchFamily="34" charset="0"/>
              </a:defRPr>
            </a:lvl1pPr>
            <a:lvl2pPr>
              <a:defRPr sz="2800">
                <a:latin typeface="Aptos" panose="020B0004020202020204" pitchFamily="34" charset="0"/>
              </a:defRPr>
            </a:lvl2pPr>
            <a:lvl3pPr>
              <a:defRPr sz="2400">
                <a:latin typeface="Aptos" panose="020B0004020202020204" pitchFamily="34" charset="0"/>
              </a:defRPr>
            </a:lvl3pPr>
            <a:lvl4pPr>
              <a:defRPr sz="2000">
                <a:latin typeface="Aptos" panose="020B0004020202020204" pitchFamily="34" charset="0"/>
              </a:defRPr>
            </a:lvl4pPr>
            <a:lvl5pPr>
              <a:defRPr sz="2000">
                <a:latin typeface="Aptos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E5514FE-ADC5-16BD-089D-E561F33E14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F2114ED-B101-6169-EDD3-72EF72F6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2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Aptos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>
                <a:latin typeface="Aptos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ptos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67BDDB2-124F-83F5-7558-A0FE9158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1966" y="6356350"/>
            <a:ext cx="1079810" cy="365125"/>
          </a:xfrm>
        </p:spPr>
        <p:txBody>
          <a:bodyPr/>
          <a:lstStyle>
            <a:lvl1pPr>
              <a:defRPr>
                <a:latin typeface="Aptos" panose="020B0004020202020204" pitchFamily="34" charset="0"/>
              </a:defRPr>
            </a:lvl1pPr>
          </a:lstStyle>
          <a:p>
            <a:fld id="{9FB59C04-44A4-CF4D-BCCF-91B0EC4D587F}" type="datetime1">
              <a:rPr lang="en-ZA" smtClean="0"/>
              <a:pPr/>
              <a:t>2025/03/03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C42B60C-3FE0-F371-0081-8F52F55A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2868" y="6356350"/>
            <a:ext cx="1111734" cy="36512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ACF6FBCE-0EFB-9341-AF14-772DDDB8FE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7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1792E-29FB-8649-BB25-70B41D2B30B2}" type="datetime1">
              <a:rPr lang="en-ZA" smtClean="0"/>
              <a:t>2025/03/03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6FBCE-0EFB-9341-AF14-772DDDB8F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3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3" r:id="rId2"/>
    <p:sldLayoutId id="2147483902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C4F14-9BF3-8F06-F675-3FD384319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>
                <a:latin typeface="Aptos" panose="020B0004020202020204" pitchFamily="34" charset="0"/>
              </a:rPr>
              <a:t>#G20South Africa    I    www.g20.org.za</a:t>
            </a:r>
            <a:endParaRPr lang="en-US" b="1" dirty="0">
              <a:latin typeface="Aptos" panose="020B00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6D88AF-17B9-065A-BA41-E4D70BC1266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lIns="0" tIns="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ptos" panose="020B0004020202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ts val="3620"/>
              </a:lnSpc>
            </a:pPr>
            <a:br>
              <a:rPr lang="en-GB" cap="all" dirty="0"/>
            </a:br>
            <a:r>
              <a:rPr lang="en-GB" cap="all" dirty="0"/>
              <a:t>communication WORKSTREAM UPDATE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0ACDD17-8C42-F77E-F5A8-2298D4532E3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bg1"/>
                </a:solidFill>
                <a:latin typeface="Aptos" panose="020B0004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mbol" panose="050501020107060205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40"/>
              </a:lnSpc>
            </a:pPr>
            <a:r>
              <a:rPr lang="en-US" dirty="0"/>
              <a:t>Meeting with the Minister</a:t>
            </a:r>
            <a:endParaRPr lang="en-ZA" dirty="0">
              <a:latin typeface="Aptos SemiBold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6EC65B-31D5-ABCC-25C1-B00CD6A1EA0B}"/>
              </a:ext>
            </a:extLst>
          </p:cNvPr>
          <p:cNvSpPr txBox="1">
            <a:spLocks/>
          </p:cNvSpPr>
          <p:nvPr/>
        </p:nvSpPr>
        <p:spPr>
          <a:xfrm>
            <a:off x="4219575" y="4919308"/>
            <a:ext cx="6644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Clayson Monyela</a:t>
            </a:r>
            <a:r>
              <a:rPr lang="en-ZA" sz="1400" dirty="0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 </a:t>
            </a:r>
            <a:r>
              <a:rPr lang="en-US" sz="1400" dirty="0">
                <a:solidFill>
                  <a:schemeClr val="bg1"/>
                </a:solidFill>
                <a:latin typeface="Aptos" panose="020B0004020202020204" pitchFamily="34" charset="0"/>
              </a:rPr>
              <a:t>Deputy Director-General: Public Diplomacy, 13 December 2024</a:t>
            </a:r>
            <a:endParaRPr lang="en-ZA" sz="1400" dirty="0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7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AEDE50-A5B0-7A4F-CFC4-A48C89F14E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5276F1-D8AB-A73D-4D28-74339DDD7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F15D9-A487-CDB7-FF25-CCCDF52F5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61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840F9B-99DB-8894-D3A9-5B43B7BD7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FBCE-0EFB-9341-AF14-772DDDB8FE9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B349A7-EBAB-18AF-710D-6C1ED2C3A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91777" y="1122363"/>
            <a:ext cx="7347724" cy="2387600"/>
          </a:xfrm>
        </p:spPr>
        <p:txBody>
          <a:bodyPr/>
          <a:lstStyle/>
          <a:p>
            <a:pPr algn="ctr"/>
            <a:r>
              <a:rPr lang="en-ZA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69172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20">
      <a:dk1>
        <a:srgbClr val="000000"/>
      </a:dk1>
      <a:lt1>
        <a:srgbClr val="FFFFFF"/>
      </a:lt1>
      <a:dk2>
        <a:srgbClr val="BFBFBF"/>
      </a:dk2>
      <a:lt2>
        <a:srgbClr val="D8D8D8"/>
      </a:lt2>
      <a:accent1>
        <a:srgbClr val="0058A0"/>
      </a:accent1>
      <a:accent2>
        <a:srgbClr val="FDB912"/>
      </a:accent2>
      <a:accent3>
        <a:srgbClr val="E11A2C"/>
      </a:accent3>
      <a:accent4>
        <a:srgbClr val="005A32"/>
      </a:accent4>
      <a:accent5>
        <a:srgbClr val="000000"/>
      </a:accent5>
      <a:accent6>
        <a:srgbClr val="A9A9A8"/>
      </a:accent6>
      <a:hlink>
        <a:srgbClr val="006AA0"/>
      </a:hlink>
      <a:folHlink>
        <a:srgbClr val="000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70c52299-74de-4dfd-b117-c9c408edfa50}" enabled="1" method="Standard" siteId="{853cbaab-a620-4178-8933-88d76414184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6911</TotalTime>
  <Words>35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Aptos SemiBold</vt:lpstr>
      <vt:lpstr>Arial</vt:lpstr>
      <vt:lpstr>Calibri</vt:lpstr>
      <vt:lpstr>Calibri Light</vt:lpstr>
      <vt:lpstr>Symbol</vt:lpstr>
      <vt:lpstr>Office Theme</vt:lpstr>
      <vt:lpstr> communication WORKSTREAM UPDATE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Greeff, M Ms : Dir Content Development, DIRCO</cp:lastModifiedBy>
  <cp:revision>46</cp:revision>
  <dcterms:created xsi:type="dcterms:W3CDTF">2017-06-12T08:43:34Z</dcterms:created>
  <dcterms:modified xsi:type="dcterms:W3CDTF">2025-03-03T11:19:48Z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a4d308-7b0a-45d1-8227-d28a129f3dd4_Enabled">
    <vt:lpwstr>true</vt:lpwstr>
  </property>
  <property fmtid="{D5CDD505-2E9C-101B-9397-08002B2CF9AE}" pid="3" name="MSIP_Label_9ea4d308-7b0a-45d1-8227-d28a129f3dd4_SetDate">
    <vt:lpwstr>2024-11-24T19:37:42Z</vt:lpwstr>
  </property>
  <property fmtid="{D5CDD505-2E9C-101B-9397-08002B2CF9AE}" pid="4" name="MSIP_Label_9ea4d308-7b0a-45d1-8227-d28a129f3dd4_Method">
    <vt:lpwstr>Standard</vt:lpwstr>
  </property>
  <property fmtid="{D5CDD505-2E9C-101B-9397-08002B2CF9AE}" pid="5" name="MSIP_Label_9ea4d308-7b0a-45d1-8227-d28a129f3dd4_Name">
    <vt:lpwstr>Enclair</vt:lpwstr>
  </property>
  <property fmtid="{D5CDD505-2E9C-101B-9397-08002B2CF9AE}" pid="6" name="MSIP_Label_9ea4d308-7b0a-45d1-8227-d28a129f3dd4_SiteId">
    <vt:lpwstr>14450b3f-942f-4f12-b2e1-0197504c6a5e</vt:lpwstr>
  </property>
  <property fmtid="{D5CDD505-2E9C-101B-9397-08002B2CF9AE}" pid="7" name="MSIP_Label_9ea4d308-7b0a-45d1-8227-d28a129f3dd4_ActionId">
    <vt:lpwstr>80bb70da-c4ac-436f-8c3f-3b17f97e27dc</vt:lpwstr>
  </property>
  <property fmtid="{D5CDD505-2E9C-101B-9397-08002B2CF9AE}" pid="8" name="MSIP_Label_9ea4d308-7b0a-45d1-8227-d28a129f3dd4_ContentBits">
    <vt:lpwstr>0</vt:lpwstr>
  </property>
</Properties>
</file>